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18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0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5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11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2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99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45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90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5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43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36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53F4C-D1A7-4B09-87B2-BC7DDCDA9686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ADB0-226E-4CE1-8563-E6D442AA441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42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Het meervoud</a:t>
            </a:r>
            <a:endParaRPr lang="de-DE" sz="60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2" descr="Logo: Universität Bo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023" y="5445224"/>
            <a:ext cx="18669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45224"/>
            <a:ext cx="2600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2132856"/>
            <a:ext cx="576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Nederlands A1/A2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Zelfstandig naamwoorden die op een onbetoond -er/-el/-en/-em/-e/-ie/-é/-eau eindigen, krijgen de uitgang -s</a:t>
            </a:r>
            <a:endParaRPr lang="de-DE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20888"/>
            <a:ext cx="864096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sz="2400" b="1" dirty="0" smtClean="0">
                <a:latin typeface="Cambria" panose="02040503050406030204" pitchFamily="18" charset="0"/>
              </a:rPr>
              <a:t>Voorbeelden: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bek</a:t>
            </a:r>
            <a:r>
              <a:rPr lang="de-DE" sz="2400" b="1" dirty="0" smtClean="0">
                <a:latin typeface="Cambria" panose="02040503050406030204" pitchFamily="18" charset="0"/>
              </a:rPr>
              <a:t>er</a:t>
            </a:r>
            <a:r>
              <a:rPr lang="de-DE" sz="2400" dirty="0" smtClean="0">
                <a:latin typeface="Cambria" panose="02040503050406030204" pitchFamily="18" charset="0"/>
              </a:rPr>
              <a:t> – de bek</a:t>
            </a:r>
            <a:r>
              <a:rPr lang="de-DE" sz="2400" b="1" dirty="0" smtClean="0">
                <a:latin typeface="Cambria" panose="02040503050406030204" pitchFamily="18" charset="0"/>
              </a:rPr>
              <a:t>ers		</a:t>
            </a:r>
            <a:r>
              <a:rPr lang="de-DE" sz="2400" i="1" dirty="0" smtClean="0">
                <a:latin typeface="Cambria" panose="02040503050406030204" pitchFamily="18" charset="0"/>
              </a:rPr>
              <a:t>(le gobelet)</a:t>
            </a:r>
            <a:r>
              <a:rPr lang="de-DE" sz="2400" b="1" dirty="0" smtClean="0">
                <a:latin typeface="Cambria" panose="02040503050406030204" pitchFamily="18" charset="0"/>
              </a:rPr>
              <a:t>		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lep</a:t>
            </a:r>
            <a:r>
              <a:rPr lang="de-DE" sz="2400" b="1" dirty="0" smtClean="0">
                <a:latin typeface="Cambria" panose="02040503050406030204" pitchFamily="18" charset="0"/>
              </a:rPr>
              <a:t>el</a:t>
            </a:r>
            <a:r>
              <a:rPr lang="de-DE" sz="2400" dirty="0" smtClean="0">
                <a:latin typeface="Cambria" panose="02040503050406030204" pitchFamily="18" charset="0"/>
              </a:rPr>
              <a:t> – de lep</a:t>
            </a:r>
            <a:r>
              <a:rPr lang="de-DE" sz="2400" b="1" dirty="0" smtClean="0">
                <a:latin typeface="Cambria" panose="02040503050406030204" pitchFamily="18" charset="0"/>
              </a:rPr>
              <a:t>els		</a:t>
            </a:r>
            <a:r>
              <a:rPr lang="de-DE" sz="2400" i="1" dirty="0" smtClean="0">
                <a:latin typeface="Cambria" panose="02040503050406030204" pitchFamily="18" charset="0"/>
              </a:rPr>
              <a:t>(la cuillère)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Cambria" panose="02040503050406030204" pitchFamily="18" charset="0"/>
              </a:rPr>
              <a:t>d</a:t>
            </a:r>
            <a:r>
              <a:rPr lang="de-DE" sz="2400" dirty="0" smtClean="0">
                <a:latin typeface="Cambria" panose="02040503050406030204" pitchFamily="18" charset="0"/>
              </a:rPr>
              <a:t>e var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 – de var</a:t>
            </a:r>
            <a:r>
              <a:rPr lang="de-DE" sz="2400" b="1" dirty="0" smtClean="0">
                <a:latin typeface="Cambria" panose="02040503050406030204" pitchFamily="18" charset="0"/>
              </a:rPr>
              <a:t>ens		</a:t>
            </a:r>
            <a:r>
              <a:rPr lang="de-DE" sz="2400" i="1" dirty="0" smtClean="0">
                <a:latin typeface="Cambria" panose="02040503050406030204" pitchFamily="18" charset="0"/>
              </a:rPr>
              <a:t>(la fougère)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bez</a:t>
            </a:r>
            <a:r>
              <a:rPr lang="de-DE" sz="2400" b="1" dirty="0" smtClean="0">
                <a:latin typeface="Cambria" panose="02040503050406030204" pitchFamily="18" charset="0"/>
              </a:rPr>
              <a:t>em</a:t>
            </a:r>
            <a:r>
              <a:rPr lang="de-DE" sz="2400" dirty="0" smtClean="0">
                <a:latin typeface="Cambria" panose="02040503050406030204" pitchFamily="18" charset="0"/>
              </a:rPr>
              <a:t> – de bez</a:t>
            </a:r>
            <a:r>
              <a:rPr lang="de-DE" sz="2400" b="1" dirty="0" smtClean="0">
                <a:latin typeface="Cambria" panose="02040503050406030204" pitchFamily="18" charset="0"/>
              </a:rPr>
              <a:t>ems		</a:t>
            </a:r>
            <a:r>
              <a:rPr lang="de-DE" sz="2400" i="1" dirty="0" smtClean="0">
                <a:latin typeface="Cambria" panose="02040503050406030204" pitchFamily="18" charset="0"/>
              </a:rPr>
              <a:t>(le balai)</a:t>
            </a:r>
            <a:endParaRPr lang="de-DE" sz="2400" b="1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gemeent</a:t>
            </a:r>
            <a:r>
              <a:rPr lang="de-DE" sz="2400" b="1" dirty="0" smtClean="0">
                <a:latin typeface="Cambria" panose="02040503050406030204" pitchFamily="18" charset="0"/>
              </a:rPr>
              <a:t>e</a:t>
            </a:r>
            <a:r>
              <a:rPr lang="de-DE" sz="2400" dirty="0" smtClean="0">
                <a:latin typeface="Cambria" panose="02040503050406030204" pitchFamily="18" charset="0"/>
              </a:rPr>
              <a:t> – de gemeent</a:t>
            </a:r>
            <a:r>
              <a:rPr lang="de-DE" sz="2400" b="1" dirty="0" smtClean="0">
                <a:latin typeface="Cambria" panose="02040503050406030204" pitchFamily="18" charset="0"/>
              </a:rPr>
              <a:t>es	</a:t>
            </a:r>
            <a:r>
              <a:rPr lang="de-DE" sz="2400" i="1" dirty="0" smtClean="0">
                <a:latin typeface="Cambria" panose="02040503050406030204" pitchFamily="18" charset="0"/>
              </a:rPr>
              <a:t>(la commune)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televis</a:t>
            </a:r>
            <a:r>
              <a:rPr lang="de-DE" sz="2400" b="1" dirty="0" smtClean="0">
                <a:latin typeface="Cambria" panose="02040503050406030204" pitchFamily="18" charset="0"/>
              </a:rPr>
              <a:t>ie</a:t>
            </a:r>
            <a:r>
              <a:rPr lang="de-DE" sz="2400" dirty="0" smtClean="0">
                <a:latin typeface="Cambria" panose="02040503050406030204" pitchFamily="18" charset="0"/>
              </a:rPr>
              <a:t> – de televis</a:t>
            </a:r>
            <a:r>
              <a:rPr lang="de-DE" sz="2400" b="1" dirty="0" smtClean="0">
                <a:latin typeface="Cambria" panose="02040503050406030204" pitchFamily="18" charset="0"/>
              </a:rPr>
              <a:t>ies	</a:t>
            </a:r>
            <a:r>
              <a:rPr lang="de-DE" sz="2400" i="1" dirty="0" smtClean="0">
                <a:latin typeface="Cambria" panose="02040503050406030204" pitchFamily="18" charset="0"/>
              </a:rPr>
              <a:t>(la télévision)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het caf</a:t>
            </a:r>
            <a:r>
              <a:rPr lang="de-DE" sz="2400" b="1" dirty="0" smtClean="0">
                <a:latin typeface="Cambria" panose="02040503050406030204" pitchFamily="18" charset="0"/>
              </a:rPr>
              <a:t>é</a:t>
            </a:r>
            <a:r>
              <a:rPr lang="de-DE" sz="2400" dirty="0" smtClean="0">
                <a:latin typeface="Cambria" panose="02040503050406030204" pitchFamily="18" charset="0"/>
              </a:rPr>
              <a:t> – de caf</a:t>
            </a:r>
            <a:r>
              <a:rPr lang="de-DE" sz="2400" b="1" dirty="0" smtClean="0">
                <a:latin typeface="Cambria" panose="02040503050406030204" pitchFamily="18" charset="0"/>
              </a:rPr>
              <a:t>és			</a:t>
            </a:r>
            <a:r>
              <a:rPr lang="de-DE" sz="2400" i="1" dirty="0" smtClean="0">
                <a:latin typeface="Cambria" panose="02040503050406030204" pitchFamily="18" charset="0"/>
              </a:rPr>
              <a:t>(</a:t>
            </a:r>
            <a:r>
              <a:rPr lang="de-DE" sz="2400" i="1" dirty="0" smtClean="0">
                <a:latin typeface="Cambria" panose="02040503050406030204" pitchFamily="18" charset="0"/>
              </a:rPr>
              <a:t>le c</a:t>
            </a:r>
            <a:r>
              <a:rPr lang="de-DE" sz="2400" i="1" dirty="0" smtClean="0">
                <a:latin typeface="Cambria" panose="02040503050406030204" pitchFamily="18" charset="0"/>
              </a:rPr>
              <a:t>afé</a:t>
            </a:r>
            <a:r>
              <a:rPr lang="de-DE" sz="2400" i="1" dirty="0" smtClean="0">
                <a:latin typeface="Cambria" panose="02040503050406030204" pitchFamily="18" charset="0"/>
              </a:rPr>
              <a:t>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het cad</a:t>
            </a:r>
            <a:r>
              <a:rPr lang="de-DE" sz="2400" b="1" dirty="0" smtClean="0">
                <a:latin typeface="Cambria" panose="02040503050406030204" pitchFamily="18" charset="0"/>
              </a:rPr>
              <a:t>eau</a:t>
            </a:r>
            <a:r>
              <a:rPr lang="de-DE" sz="2400" dirty="0" smtClean="0">
                <a:latin typeface="Cambria" panose="02040503050406030204" pitchFamily="18" charset="0"/>
              </a:rPr>
              <a:t> – de cad</a:t>
            </a:r>
            <a:r>
              <a:rPr lang="de-DE" sz="2400" b="1" dirty="0" smtClean="0">
                <a:latin typeface="Cambria" panose="02040503050406030204" pitchFamily="18" charset="0"/>
              </a:rPr>
              <a:t>eaus		</a:t>
            </a:r>
            <a:r>
              <a:rPr lang="de-DE" sz="2400" i="1" dirty="0" smtClean="0">
                <a:latin typeface="Cambria" panose="02040503050406030204" pitchFamily="18" charset="0"/>
              </a:rPr>
              <a:t>(le cadeau)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endParaRPr lang="de-DE" dirty="0" smtClean="0">
              <a:latin typeface="Cambria" panose="02040503050406030204" pitchFamily="18" charset="0"/>
            </a:endParaRPr>
          </a:p>
          <a:p>
            <a:endParaRPr lang="de-D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Zelfstandig naamwoorden die op een </a:t>
            </a:r>
            <a:b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–a/-i/-o/-u/-y eindigen, krijgen de uitgang –‘s</a:t>
            </a:r>
            <a:endParaRPr lang="de-DE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20888"/>
            <a:ext cx="864096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sz="2400" b="1" dirty="0" smtClean="0">
                <a:latin typeface="Cambria" panose="02040503050406030204" pitchFamily="18" charset="0"/>
              </a:rPr>
              <a:t>Voorbeelden: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om</a:t>
            </a:r>
            <a:r>
              <a:rPr lang="de-DE" sz="2400" b="1" dirty="0" smtClean="0">
                <a:latin typeface="Cambria" panose="02040503050406030204" pitchFamily="18" charset="0"/>
              </a:rPr>
              <a:t>a</a:t>
            </a:r>
            <a:r>
              <a:rPr lang="de-DE" sz="2400" dirty="0" smtClean="0">
                <a:latin typeface="Cambria" panose="02040503050406030204" pitchFamily="18" charset="0"/>
              </a:rPr>
              <a:t> – de om</a:t>
            </a:r>
            <a:r>
              <a:rPr lang="de-DE" sz="2400" b="1" dirty="0" smtClean="0">
                <a:latin typeface="Cambria" panose="02040503050406030204" pitchFamily="18" charset="0"/>
              </a:rPr>
              <a:t>a‘s		</a:t>
            </a:r>
            <a:r>
              <a:rPr lang="de-DE" sz="2400" i="1" dirty="0" smtClean="0">
                <a:latin typeface="Cambria" panose="02040503050406030204" pitchFamily="18" charset="0"/>
              </a:rPr>
              <a:t>(la grand-mère)</a:t>
            </a:r>
            <a:r>
              <a:rPr lang="de-DE" sz="2400" b="1" dirty="0" smtClean="0">
                <a:latin typeface="Cambria" panose="02040503050406030204" pitchFamily="18" charset="0"/>
              </a:rPr>
              <a:t>		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sk</a:t>
            </a:r>
            <a:r>
              <a:rPr lang="de-DE" sz="2400" b="1" dirty="0" smtClean="0">
                <a:latin typeface="Cambria" panose="02040503050406030204" pitchFamily="18" charset="0"/>
              </a:rPr>
              <a:t>i</a:t>
            </a:r>
            <a:r>
              <a:rPr lang="de-DE" sz="2400" dirty="0" smtClean="0">
                <a:latin typeface="Cambria" panose="02040503050406030204" pitchFamily="18" charset="0"/>
              </a:rPr>
              <a:t> – de sk</a:t>
            </a:r>
            <a:r>
              <a:rPr lang="de-DE" sz="2400" b="1" dirty="0" smtClean="0">
                <a:latin typeface="Cambria" panose="02040503050406030204" pitchFamily="18" charset="0"/>
              </a:rPr>
              <a:t>i‘s</a:t>
            </a:r>
            <a:r>
              <a:rPr lang="de-DE" sz="2400" dirty="0" smtClean="0">
                <a:latin typeface="Cambria" panose="02040503050406030204" pitchFamily="18" charset="0"/>
              </a:rPr>
              <a:t>			</a:t>
            </a:r>
            <a:r>
              <a:rPr lang="de-DE" sz="2400" i="1" dirty="0" smtClean="0">
                <a:latin typeface="Cambria" panose="02040503050406030204" pitchFamily="18" charset="0"/>
              </a:rPr>
              <a:t>(le ski)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pian</a:t>
            </a:r>
            <a:r>
              <a:rPr lang="de-DE" sz="2400" b="1" dirty="0" smtClean="0">
                <a:latin typeface="Cambria" panose="02040503050406030204" pitchFamily="18" charset="0"/>
              </a:rPr>
              <a:t>o</a:t>
            </a:r>
            <a:r>
              <a:rPr lang="de-DE" sz="2400" dirty="0" smtClean="0">
                <a:latin typeface="Cambria" panose="02040503050406030204" pitchFamily="18" charset="0"/>
              </a:rPr>
              <a:t> – de pian</a:t>
            </a:r>
            <a:r>
              <a:rPr lang="de-DE" sz="2400" b="1" dirty="0" smtClean="0">
                <a:latin typeface="Cambria" panose="02040503050406030204" pitchFamily="18" charset="0"/>
              </a:rPr>
              <a:t>o‘s</a:t>
            </a:r>
            <a:r>
              <a:rPr lang="de-DE" sz="2400" dirty="0" smtClean="0">
                <a:latin typeface="Cambria" panose="02040503050406030204" pitchFamily="18" charset="0"/>
              </a:rPr>
              <a:t>		</a:t>
            </a:r>
            <a:r>
              <a:rPr lang="de-DE" sz="2400" i="1" dirty="0" smtClean="0">
                <a:latin typeface="Cambria" panose="02040503050406030204" pitchFamily="18" charset="0"/>
              </a:rPr>
              <a:t>(le piano)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parapl</a:t>
            </a:r>
            <a:r>
              <a:rPr lang="de-DE" sz="2400" b="1" dirty="0" smtClean="0">
                <a:latin typeface="Cambria" panose="02040503050406030204" pitchFamily="18" charset="0"/>
              </a:rPr>
              <a:t>u</a:t>
            </a:r>
            <a:r>
              <a:rPr lang="de-DE" sz="2400" dirty="0" smtClean="0">
                <a:latin typeface="Cambria" panose="02040503050406030204" pitchFamily="18" charset="0"/>
              </a:rPr>
              <a:t> – de parapl</a:t>
            </a:r>
            <a:r>
              <a:rPr lang="de-DE" sz="2400" b="1" dirty="0" smtClean="0">
                <a:latin typeface="Cambria" panose="02040503050406030204" pitchFamily="18" charset="0"/>
              </a:rPr>
              <a:t>u‘s</a:t>
            </a:r>
            <a:r>
              <a:rPr lang="de-DE" sz="2400" dirty="0" smtClean="0">
                <a:latin typeface="Cambria" panose="02040503050406030204" pitchFamily="18" charset="0"/>
              </a:rPr>
              <a:t>	</a:t>
            </a:r>
            <a:r>
              <a:rPr lang="de-DE" sz="2400" i="1" dirty="0" smtClean="0">
                <a:latin typeface="Cambria" panose="02040503050406030204" pitchFamily="18" charset="0"/>
              </a:rPr>
              <a:t>(le parapluie)</a:t>
            </a:r>
            <a:endParaRPr lang="de-DE" sz="2400" b="1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bab</a:t>
            </a:r>
            <a:r>
              <a:rPr lang="de-DE" sz="2400" b="1" dirty="0" smtClean="0">
                <a:latin typeface="Cambria" panose="02040503050406030204" pitchFamily="18" charset="0"/>
              </a:rPr>
              <a:t>y</a:t>
            </a:r>
            <a:r>
              <a:rPr lang="de-DE" sz="2400" dirty="0" smtClean="0">
                <a:latin typeface="Cambria" panose="02040503050406030204" pitchFamily="18" charset="0"/>
              </a:rPr>
              <a:t> – de bab</a:t>
            </a:r>
            <a:r>
              <a:rPr lang="de-DE" sz="2400" b="1" dirty="0" smtClean="0">
                <a:latin typeface="Cambria" panose="02040503050406030204" pitchFamily="18" charset="0"/>
              </a:rPr>
              <a:t>y‘s</a:t>
            </a:r>
            <a:r>
              <a:rPr lang="de-DE" sz="2400" dirty="0" smtClean="0">
                <a:latin typeface="Cambria" panose="02040503050406030204" pitchFamily="18" charset="0"/>
              </a:rPr>
              <a:t>		</a:t>
            </a:r>
            <a:r>
              <a:rPr lang="de-DE" sz="2400" i="1" dirty="0" smtClean="0">
                <a:latin typeface="Cambria" panose="02040503050406030204" pitchFamily="18" charset="0"/>
              </a:rPr>
              <a:t>(le bébé)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endParaRPr lang="de-DE" dirty="0" smtClean="0">
              <a:latin typeface="Cambria" panose="02040503050406030204" pitchFamily="18" charset="0"/>
            </a:endParaRPr>
          </a:p>
          <a:p>
            <a:endParaRPr lang="de-D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Alle andere zelfstandig naamwoorden krijgen de uitgang –en</a:t>
            </a:r>
            <a:endParaRPr lang="de-DE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20888"/>
            <a:ext cx="864096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sz="2400" b="1" dirty="0" smtClean="0">
                <a:latin typeface="Cambria" panose="02040503050406030204" pitchFamily="18" charset="0"/>
              </a:rPr>
              <a:t>Voorbeelden: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trein – de trein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		</a:t>
            </a:r>
            <a:r>
              <a:rPr lang="de-DE" sz="2400" i="1" dirty="0" smtClean="0">
                <a:latin typeface="Cambria" panose="02040503050406030204" pitchFamily="18" charset="0"/>
              </a:rPr>
              <a:t>(le train)</a:t>
            </a:r>
            <a:r>
              <a:rPr lang="de-DE" sz="2400" b="1" dirty="0" smtClean="0">
                <a:latin typeface="Cambria" panose="02040503050406030204" pitchFamily="18" charset="0"/>
              </a:rPr>
              <a:t>		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lamp – de lamp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		</a:t>
            </a:r>
            <a:r>
              <a:rPr lang="de-DE" sz="2400" i="1" dirty="0" smtClean="0">
                <a:latin typeface="Cambria" panose="02040503050406030204" pitchFamily="18" charset="0"/>
              </a:rPr>
              <a:t>(</a:t>
            </a:r>
            <a:r>
              <a:rPr lang="de-DE" sz="2400" i="1" dirty="0" smtClean="0">
                <a:latin typeface="Cambria" panose="02040503050406030204" pitchFamily="18" charset="0"/>
              </a:rPr>
              <a:t>la l</a:t>
            </a:r>
            <a:r>
              <a:rPr lang="de-DE" sz="2400" i="1" dirty="0" smtClean="0">
                <a:latin typeface="Cambria" panose="02040503050406030204" pitchFamily="18" charset="0"/>
              </a:rPr>
              <a:t>ampe</a:t>
            </a:r>
            <a:r>
              <a:rPr lang="de-DE" sz="2400" i="1" dirty="0" smtClean="0">
                <a:latin typeface="Cambria" panose="02040503050406030204" pitchFamily="18" charset="0"/>
              </a:rPr>
              <a:t>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deur – de deur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		</a:t>
            </a:r>
            <a:r>
              <a:rPr lang="de-DE" sz="2400" i="1" dirty="0" smtClean="0">
                <a:latin typeface="Cambria" panose="02040503050406030204" pitchFamily="18" charset="0"/>
              </a:rPr>
              <a:t>(la porte)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het bord – de bord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 		</a:t>
            </a:r>
            <a:r>
              <a:rPr lang="de-DE" sz="2400" i="1" dirty="0" smtClean="0">
                <a:latin typeface="Cambria" panose="02040503050406030204" pitchFamily="18" charset="0"/>
              </a:rPr>
              <a:t>(l‘assiette)</a:t>
            </a:r>
            <a:endParaRPr lang="de-DE" sz="2400" b="1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kast – de kast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r>
              <a:rPr lang="de-DE" sz="2400" dirty="0" smtClean="0">
                <a:latin typeface="Cambria" panose="02040503050406030204" pitchFamily="18" charset="0"/>
              </a:rPr>
              <a:t> 		</a:t>
            </a:r>
            <a:r>
              <a:rPr lang="de-DE" sz="2400" i="1" dirty="0" smtClean="0">
                <a:latin typeface="Cambria" panose="02040503050406030204" pitchFamily="18" charset="0"/>
              </a:rPr>
              <a:t>(l‘armoire)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endParaRPr lang="de-DE" dirty="0" smtClean="0">
              <a:latin typeface="Cambria" panose="02040503050406030204" pitchFamily="18" charset="0"/>
            </a:endParaRPr>
          </a:p>
          <a:p>
            <a:endParaRPr lang="de-D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7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Oefening</a:t>
            </a:r>
            <a:endParaRPr lang="de-DE" sz="32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77" y="1772816"/>
            <a:ext cx="43006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koffer </a:t>
            </a:r>
            <a:r>
              <a:rPr lang="de-DE" sz="2400" i="1" dirty="0" smtClean="0">
                <a:latin typeface="Cambria" panose="02040503050406030204" pitchFamily="18" charset="0"/>
              </a:rPr>
              <a:t>(la valise)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het boek </a:t>
            </a:r>
            <a:r>
              <a:rPr lang="de-DE" sz="2400" i="1" dirty="0" smtClean="0">
                <a:latin typeface="Cambria" panose="02040503050406030204" pitchFamily="18" charset="0"/>
              </a:rPr>
              <a:t>(le livre)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auto </a:t>
            </a:r>
            <a:r>
              <a:rPr lang="de-DE" sz="2400" i="1" dirty="0" smtClean="0">
                <a:latin typeface="Cambria" panose="02040503050406030204" pitchFamily="18" charset="0"/>
              </a:rPr>
              <a:t>(la voiture)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haven </a:t>
            </a:r>
            <a:r>
              <a:rPr lang="de-DE" sz="2400" i="1" dirty="0" smtClean="0">
                <a:latin typeface="Cambria" panose="02040503050406030204" pitchFamily="18" charset="0"/>
              </a:rPr>
              <a:t>(le port)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spiegel </a:t>
            </a:r>
            <a:r>
              <a:rPr lang="de-DE" sz="2400" i="1" dirty="0" smtClean="0">
                <a:latin typeface="Cambria" panose="02040503050406030204" pitchFamily="18" charset="0"/>
              </a:rPr>
              <a:t>(le miroir)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het vliegtuig </a:t>
            </a:r>
            <a:r>
              <a:rPr lang="de-DE" sz="2400" i="1" dirty="0" smtClean="0">
                <a:latin typeface="Cambria" panose="02040503050406030204" pitchFamily="18" charset="0"/>
              </a:rPr>
              <a:t>(l‘avignon)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hobby </a:t>
            </a:r>
            <a:r>
              <a:rPr lang="de-DE" sz="2400" i="1" dirty="0" smtClean="0">
                <a:latin typeface="Cambria" panose="02040503050406030204" pitchFamily="18" charset="0"/>
              </a:rPr>
              <a:t>(l‘hobby)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vakantie </a:t>
            </a:r>
            <a:r>
              <a:rPr lang="de-DE" sz="2400" i="1" dirty="0" smtClean="0">
                <a:latin typeface="Cambria" panose="02040503050406030204" pitchFamily="18" charset="0"/>
              </a:rPr>
              <a:t>(les vacances)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lama </a:t>
            </a:r>
            <a:r>
              <a:rPr lang="de-DE" sz="2400" i="1" dirty="0" smtClean="0">
                <a:latin typeface="Cambria" panose="02040503050406030204" pitchFamily="18" charset="0"/>
              </a:rPr>
              <a:t>(le lama)</a:t>
            </a:r>
            <a:endParaRPr lang="de-DE" sz="2400" i="1" dirty="0" smtClean="0">
              <a:latin typeface="Cambria" panose="02040503050406030204" pitchFamily="18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kaars </a:t>
            </a:r>
            <a:r>
              <a:rPr lang="de-DE" sz="2400" i="1" dirty="0" smtClean="0">
                <a:latin typeface="Cambria" panose="02040503050406030204" pitchFamily="18" charset="0"/>
              </a:rPr>
              <a:t>(la bougie)</a:t>
            </a:r>
            <a:endParaRPr lang="de-DE" i="1" dirty="0" smtClean="0">
              <a:latin typeface="Cambria" panose="02040503050406030204" pitchFamily="18" charset="0"/>
            </a:endParaRPr>
          </a:p>
          <a:p>
            <a:endParaRPr lang="de-DE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772815"/>
            <a:ext cx="43006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koff</a:t>
            </a:r>
            <a:r>
              <a:rPr lang="de-DE" sz="2400" b="1" dirty="0" smtClean="0">
                <a:latin typeface="Cambria" panose="02040503050406030204" pitchFamily="18" charset="0"/>
              </a:rPr>
              <a:t>ers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boek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aut</a:t>
            </a:r>
            <a:r>
              <a:rPr lang="de-DE" sz="2400" b="1" dirty="0" smtClean="0">
                <a:latin typeface="Cambria" panose="02040503050406030204" pitchFamily="18" charset="0"/>
              </a:rPr>
              <a:t>o‘s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haven</a:t>
            </a:r>
            <a:r>
              <a:rPr lang="de-DE" sz="2400" b="1" dirty="0" smtClean="0">
                <a:latin typeface="Cambria" panose="02040503050406030204" pitchFamily="18" charset="0"/>
              </a:rPr>
              <a:t>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spieg</a:t>
            </a:r>
            <a:r>
              <a:rPr lang="de-DE" sz="2400" b="1" dirty="0" smtClean="0">
                <a:latin typeface="Cambria" panose="02040503050406030204" pitchFamily="18" charset="0"/>
              </a:rPr>
              <a:t>els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vliegtuig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hobb</a:t>
            </a:r>
            <a:r>
              <a:rPr lang="de-DE" sz="2400" b="1" dirty="0" smtClean="0">
                <a:latin typeface="Cambria" panose="02040503050406030204" pitchFamily="18" charset="0"/>
              </a:rPr>
              <a:t>y‘s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vakant</a:t>
            </a:r>
            <a:r>
              <a:rPr lang="de-DE" sz="2400" b="1" dirty="0" smtClean="0">
                <a:latin typeface="Cambria" panose="02040503050406030204" pitchFamily="18" charset="0"/>
              </a:rPr>
              <a:t>ies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lam</a:t>
            </a:r>
            <a:r>
              <a:rPr lang="de-DE" sz="2400" b="1" dirty="0" smtClean="0">
                <a:latin typeface="Cambria" panose="02040503050406030204" pitchFamily="18" charset="0"/>
              </a:rPr>
              <a:t>a‘s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ambria" panose="02040503050406030204" pitchFamily="18" charset="0"/>
              </a:rPr>
              <a:t>de kaars</a:t>
            </a:r>
            <a:r>
              <a:rPr lang="de-DE" sz="2400" b="1" dirty="0" smtClean="0">
                <a:latin typeface="Cambria" panose="02040503050406030204" pitchFamily="18" charset="0"/>
              </a:rPr>
              <a:t>en</a:t>
            </a:r>
            <a:endParaRPr lang="de-DE" b="1" dirty="0" smtClean="0">
              <a:latin typeface="Cambria" panose="02040503050406030204" pitchFamily="18" charset="0"/>
            </a:endParaRPr>
          </a:p>
          <a:p>
            <a:endParaRPr lang="de-D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Het meervoud</vt:lpstr>
      <vt:lpstr>Zelfstandig naamwoorden die op een onbetoond -er/-el/-en/-em/-e/-ie/-é/-eau eindigen, krijgen de uitgang -s</vt:lpstr>
      <vt:lpstr>Zelfstandig naamwoorden die op een  –a/-i/-o/-u/-y eindigen, krijgen de uitgang –‘s</vt:lpstr>
      <vt:lpstr>Alle andere zelfstandig naamwoorden krijgen de uitgang –en</vt:lpstr>
      <vt:lpstr>Oefening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meervoud</dc:title>
  <dc:creator>Mijn</dc:creator>
  <cp:lastModifiedBy>Mijn</cp:lastModifiedBy>
  <cp:revision>11</cp:revision>
  <dcterms:created xsi:type="dcterms:W3CDTF">2017-04-29T12:37:30Z</dcterms:created>
  <dcterms:modified xsi:type="dcterms:W3CDTF">2018-10-01T15:47:37Z</dcterms:modified>
</cp:coreProperties>
</file>